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7556500" cy="10693400"/>
  <p:notesSz cx="6858000" cy="9144000"/>
  <p:embeddedFontLst>
    <p:embeddedFont>
      <p:font typeface="Roboto" panose="02000000000000000000" pitchFamily="2" charset="0"/>
      <p:regular r:id="rId8"/>
      <p:bold r:id="rId9"/>
      <p:italic r:id="rId10"/>
      <p:boldItalic r:id="rId11"/>
    </p:embeddedFont>
    <p:embeddedFont>
      <p:font typeface="Roboto Bold" panose="02000000000000000000" pitchFamily="2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B5DA"/>
    <a:srgbClr val="73C1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ia Otoya" userId="b34e5393-ca0d-4f0b-8c87-b369271ba059" providerId="ADAL" clId="{B730EBDA-67EF-42E7-AED5-A0F23A21313C}"/>
    <pc:docChg chg="modSld">
      <pc:chgData name="Tania Otoya" userId="b34e5393-ca0d-4f0b-8c87-b369271ba059" providerId="ADAL" clId="{B730EBDA-67EF-42E7-AED5-A0F23A21313C}" dt="2026-02-05T03:46:09.091" v="1" actId="34135"/>
      <pc:docMkLst>
        <pc:docMk/>
      </pc:docMkLst>
      <pc:sldChg chg="modSp mod">
        <pc:chgData name="Tania Otoya" userId="b34e5393-ca0d-4f0b-8c87-b369271ba059" providerId="ADAL" clId="{B730EBDA-67EF-42E7-AED5-A0F23A21313C}" dt="2026-02-05T03:46:03.680" v="0" actId="34135"/>
        <pc:sldMkLst>
          <pc:docMk/>
          <pc:sldMk cId="0" sldId="256"/>
        </pc:sldMkLst>
        <pc:spChg chg="mod">
          <ac:chgData name="Tania Otoya" userId="b34e5393-ca0d-4f0b-8c87-b369271ba059" providerId="ADAL" clId="{B730EBDA-67EF-42E7-AED5-A0F23A21313C}" dt="2026-02-05T03:46:03.680" v="0" actId="34135"/>
          <ac:spMkLst>
            <pc:docMk/>
            <pc:sldMk cId="0" sldId="256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3.680" v="0" actId="34135"/>
          <ac:spMkLst>
            <pc:docMk/>
            <pc:sldMk cId="0" sldId="256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3.680" v="0" actId="34135"/>
          <ac:spMkLst>
            <pc:docMk/>
            <pc:sldMk cId="0" sldId="256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3.680" v="0" actId="34135"/>
          <ac:spMkLst>
            <pc:docMk/>
            <pc:sldMk cId="0" sldId="256"/>
            <ac:spMk id="10" creationId="{B1AC2B85-65A4-BC9A-EC0A-DC77B6D92D65}"/>
          </ac:spMkLst>
        </pc:spChg>
        <pc:grpChg chg="mod">
          <ac:chgData name="Tania Otoya" userId="b34e5393-ca0d-4f0b-8c87-b369271ba059" providerId="ADAL" clId="{B730EBDA-67EF-42E7-AED5-A0F23A21313C}" dt="2026-02-05T03:46:03.680" v="0" actId="34135"/>
          <ac:grpSpMkLst>
            <pc:docMk/>
            <pc:sldMk cId="0" sldId="256"/>
            <ac:grpSpMk id="2" creationId="{00000000-0000-0000-0000-000000000000}"/>
          </ac:grpSpMkLst>
        </pc:grpChg>
        <pc:graphicFrameChg chg="mod">
          <ac:chgData name="Tania Otoya" userId="b34e5393-ca0d-4f0b-8c87-b369271ba059" providerId="ADAL" clId="{B730EBDA-67EF-42E7-AED5-A0F23A21313C}" dt="2026-02-05T03:46:03.680" v="0" actId="34135"/>
          <ac:graphicFrameMkLst>
            <pc:docMk/>
            <pc:sldMk cId="0" sldId="256"/>
            <ac:graphicFrameMk id="6" creationId="{00000000-0000-0000-0000-000000000000}"/>
          </ac:graphicFrameMkLst>
        </pc:graphicFrameChg>
        <pc:picChg chg="mod">
          <ac:chgData name="Tania Otoya" userId="b34e5393-ca0d-4f0b-8c87-b369271ba059" providerId="ADAL" clId="{B730EBDA-67EF-42E7-AED5-A0F23A21313C}" dt="2026-02-05T03:46:03.680" v="0" actId="34135"/>
          <ac:picMkLst>
            <pc:docMk/>
            <pc:sldMk cId="0" sldId="256"/>
            <ac:picMk id="5" creationId="{00000000-0000-0000-0000-000000000000}"/>
          </ac:picMkLst>
        </pc:picChg>
        <pc:picChg chg="mod">
          <ac:chgData name="Tania Otoya" userId="b34e5393-ca0d-4f0b-8c87-b369271ba059" providerId="ADAL" clId="{B730EBDA-67EF-42E7-AED5-A0F23A21313C}" dt="2026-02-05T03:46:03.680" v="0" actId="34135"/>
          <ac:picMkLst>
            <pc:docMk/>
            <pc:sldMk cId="0" sldId="256"/>
            <ac:picMk id="9" creationId="{00000000-0000-0000-0000-000000000000}"/>
          </ac:picMkLst>
        </pc:picChg>
      </pc:sldChg>
      <pc:sldChg chg="modSp mod">
        <pc:chgData name="Tania Otoya" userId="b34e5393-ca0d-4f0b-8c87-b369271ba059" providerId="ADAL" clId="{B730EBDA-67EF-42E7-AED5-A0F23A21313C}" dt="2026-02-05T03:46:09.091" v="1" actId="34135"/>
        <pc:sldMkLst>
          <pc:docMk/>
          <pc:sldMk cId="0" sldId="257"/>
        </pc:sldMkLst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1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1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2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2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28" creationId="{C45B7C17-FAE8-5FD2-F78D-E15E68A2D952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3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35" creationId="{B5C44FB9-B8DA-A4D9-708A-DD7143BC199A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54" creationId="{B9B0D9FF-6F47-C44B-991E-E4B51321B025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59" creationId="{87EA1ADF-6EF3-4EE0-7430-B9DC680C952C}"/>
          </ac:spMkLst>
        </pc:spChg>
        <pc:spChg chg="mod">
          <ac:chgData name="Tania Otoya" userId="b34e5393-ca0d-4f0b-8c87-b369271ba059" providerId="ADAL" clId="{B730EBDA-67EF-42E7-AED5-A0F23A21313C}" dt="2026-02-05T03:46:09.091" v="1" actId="34135"/>
          <ac:spMkLst>
            <pc:docMk/>
            <pc:sldMk cId="0" sldId="257"/>
            <ac:spMk id="60" creationId="{4433C914-CFAE-BFEA-16BB-0F9CAC06BBF3}"/>
          </ac:spMkLst>
        </pc:spChg>
      </pc:sldChg>
    </pc:docChg>
  </pc:docChgLst>
  <pc:docChgLst>
    <pc:chgData name="Jacinta Sillince" userId="dce65f0e-a66c-46c6-94da-23ba09282ee8" providerId="ADAL" clId="{D37E2D53-3811-4102-AED0-AEACDD3D98C2}"/>
    <pc:docChg chg="undo custSel modSld">
      <pc:chgData name="Jacinta Sillince" userId="dce65f0e-a66c-46c6-94da-23ba09282ee8" providerId="ADAL" clId="{D37E2D53-3811-4102-AED0-AEACDD3D98C2}" dt="2025-01-09T02:35:45.967" v="324" actId="1076"/>
      <pc:docMkLst>
        <pc:docMk/>
      </pc:docMkLst>
      <pc:sldChg chg="modSp mod">
        <pc:chgData name="Jacinta Sillince" userId="dce65f0e-a66c-46c6-94da-23ba09282ee8" providerId="ADAL" clId="{D37E2D53-3811-4102-AED0-AEACDD3D98C2}" dt="2025-01-09T02:35:45.967" v="324" actId="1076"/>
        <pc:sldMkLst>
          <pc:docMk/>
          <pc:sldMk cId="0" sldId="256"/>
        </pc:sldMkLst>
      </pc:sldChg>
      <pc:sldChg chg="addSp delSp modSp mod">
        <pc:chgData name="Jacinta Sillince" userId="dce65f0e-a66c-46c6-94da-23ba09282ee8" providerId="ADAL" clId="{D37E2D53-3811-4102-AED0-AEACDD3D98C2}" dt="2024-12-31T03:52:07.864" v="323" actId="20577"/>
        <pc:sldMkLst>
          <pc:docMk/>
          <pc:sldMk cId="0" sldId="257"/>
        </pc:sldMkLst>
      </pc:sldChg>
    </pc:docChg>
  </pc:docChgLst>
  <pc:docChgLst>
    <pc:chgData name="Jacinta Sillince" userId="dce65f0e-a66c-46c6-94da-23ba09282ee8" providerId="ADAL" clId="{F02A8646-435A-4ABF-B05F-CD911CAA29D3}"/>
    <pc:docChg chg="modSld">
      <pc:chgData name="Jacinta Sillince" userId="dce65f0e-a66c-46c6-94da-23ba09282ee8" providerId="ADAL" clId="{F02A8646-435A-4ABF-B05F-CD911CAA29D3}" dt="2023-05-12T01:06:22.600" v="20" actId="14100"/>
      <pc:docMkLst>
        <pc:docMk/>
      </pc:docMkLst>
      <pc:sldChg chg="modSp mod">
        <pc:chgData name="Jacinta Sillince" userId="dce65f0e-a66c-46c6-94da-23ba09282ee8" providerId="ADAL" clId="{F02A8646-435A-4ABF-B05F-CD911CAA29D3}" dt="2023-05-12T01:06:22.600" v="20" actId="14100"/>
        <pc:sldMkLst>
          <pc:docMk/>
          <pc:sldMk cId="0" sldId="256"/>
        </pc:sldMkLst>
      </pc:sldChg>
    </pc:docChg>
  </pc:docChgLst>
  <pc:docChgLst>
    <pc:chgData name="Jacinta Sillince" userId="dce65f0e-a66c-46c6-94da-23ba09282ee8" providerId="ADAL" clId="{94DA00C1-3A6C-4BF2-8AE3-714C4E356047}"/>
    <pc:docChg chg="custSel modSld">
      <pc:chgData name="Jacinta Sillince" userId="dce65f0e-a66c-46c6-94da-23ba09282ee8" providerId="ADAL" clId="{94DA00C1-3A6C-4BF2-8AE3-714C4E356047}" dt="2023-05-12T05:51:31.266" v="2083" actId="20577"/>
      <pc:docMkLst>
        <pc:docMk/>
      </pc:docMkLst>
      <pc:sldChg chg="modSp mod">
        <pc:chgData name="Jacinta Sillince" userId="dce65f0e-a66c-46c6-94da-23ba09282ee8" providerId="ADAL" clId="{94DA00C1-3A6C-4BF2-8AE3-714C4E356047}" dt="2023-05-12T05:32:34.154" v="564" actId="20577"/>
        <pc:sldMkLst>
          <pc:docMk/>
          <pc:sldMk cId="0" sldId="256"/>
        </pc:sldMkLst>
      </pc:sldChg>
      <pc:sldChg chg="addSp delSp modSp mod">
        <pc:chgData name="Jacinta Sillince" userId="dce65f0e-a66c-46c6-94da-23ba09282ee8" providerId="ADAL" clId="{94DA00C1-3A6C-4BF2-8AE3-714C4E356047}" dt="2023-05-12T05:51:31.266" v="2083" actId="20577"/>
        <pc:sldMkLst>
          <pc:docMk/>
          <pc:sldMk cId="0" sldId="257"/>
        </pc:sldMkLst>
      </pc:sldChg>
    </pc:docChg>
  </pc:docChgLst>
  <pc:docChgLst>
    <pc:chgData name="Tania Otoya" userId="b34e5393-ca0d-4f0b-8c87-b369271ba059" providerId="ADAL" clId="{E79A3AC4-2906-41B3-A8F8-BBD1779B209E}"/>
    <pc:docChg chg="modSld">
      <pc:chgData name="Tania Otoya" userId="b34e5393-ca0d-4f0b-8c87-b369271ba059" providerId="ADAL" clId="{E79A3AC4-2906-41B3-A8F8-BBD1779B209E}" dt="2025-09-08T03:38:49.817" v="73" actId="20577"/>
      <pc:docMkLst>
        <pc:docMk/>
      </pc:docMkLst>
      <pc:sldChg chg="modSp mod">
        <pc:chgData name="Tania Otoya" userId="b34e5393-ca0d-4f0b-8c87-b369271ba059" providerId="ADAL" clId="{E79A3AC4-2906-41B3-A8F8-BBD1779B209E}" dt="2025-09-08T03:38:16.126" v="72" actId="20577"/>
        <pc:sldMkLst>
          <pc:docMk/>
          <pc:sldMk cId="0" sldId="256"/>
        </pc:sldMkLst>
      </pc:sldChg>
      <pc:sldChg chg="modSp mod">
        <pc:chgData name="Tania Otoya" userId="b34e5393-ca0d-4f0b-8c87-b369271ba059" providerId="ADAL" clId="{E79A3AC4-2906-41B3-A8F8-BBD1779B209E}" dt="2025-09-08T03:38:49.817" v="73" actId="20577"/>
        <pc:sldMkLst>
          <pc:docMk/>
          <pc:sldMk cId="0" sldId="257"/>
        </pc:sldMkLst>
      </pc:sldChg>
    </pc:docChg>
  </pc:docChgLst>
  <pc:docChgLst>
    <pc:chgData name="Jacinta Sillince" userId="dce65f0e-a66c-46c6-94da-23ba09282ee8" providerId="ADAL" clId="{B5ACFF5A-F745-4FD6-9F37-3F33ED9531FF}"/>
    <pc:docChg chg="modSld">
      <pc:chgData name="Jacinta Sillince" userId="dce65f0e-a66c-46c6-94da-23ba09282ee8" providerId="ADAL" clId="{B5ACFF5A-F745-4FD6-9F37-3F33ED9531FF}" dt="2024-06-17T01:28:38.386" v="13" actId="113"/>
      <pc:docMkLst>
        <pc:docMk/>
      </pc:docMkLst>
      <pc:sldChg chg="modSp mod">
        <pc:chgData name="Jacinta Sillince" userId="dce65f0e-a66c-46c6-94da-23ba09282ee8" providerId="ADAL" clId="{B5ACFF5A-F745-4FD6-9F37-3F33ED9531FF}" dt="2024-06-17T01:28:38.386" v="13" actId="113"/>
        <pc:sldMkLst>
          <pc:docMk/>
          <pc:sldMk cId="0" sldId="256"/>
        </pc:sldMkLst>
      </pc:sldChg>
    </pc:docChg>
  </pc:docChgLst>
  <pc:docChgLst>
    <pc:chgData name="Jacinta Sillince" userId="dce65f0e-a66c-46c6-94da-23ba09282ee8" providerId="ADAL" clId="{76F2DF03-0464-4450-9CC1-33928FBABB3F}"/>
    <pc:docChg chg="custSel modSld">
      <pc:chgData name="Jacinta Sillince" userId="dce65f0e-a66c-46c6-94da-23ba09282ee8" providerId="ADAL" clId="{76F2DF03-0464-4450-9CC1-33928FBABB3F}" dt="2025-02-13T04:09:55.349" v="749" actId="20577"/>
      <pc:docMkLst>
        <pc:docMk/>
      </pc:docMkLst>
      <pc:sldChg chg="delSp modSp mod">
        <pc:chgData name="Jacinta Sillince" userId="dce65f0e-a66c-46c6-94da-23ba09282ee8" providerId="ADAL" clId="{76F2DF03-0464-4450-9CC1-33928FBABB3F}" dt="2025-02-13T04:09:55.349" v="749" actId="20577"/>
        <pc:sldMkLst>
          <pc:docMk/>
          <pc:sldMk cId="0" sldId="256"/>
        </pc:sldMkLst>
      </pc:sldChg>
      <pc:sldChg chg="modSp mod">
        <pc:chgData name="Jacinta Sillince" userId="dce65f0e-a66c-46c6-94da-23ba09282ee8" providerId="ADAL" clId="{76F2DF03-0464-4450-9CC1-33928FBABB3F}" dt="2025-02-13T03:17:18.885" v="386" actId="20577"/>
        <pc:sldMkLst>
          <pc:docMk/>
          <pc:sldMk cId="0" sldId="257"/>
        </pc:sldMkLst>
      </pc:sldChg>
    </pc:docChg>
  </pc:docChgLst>
  <pc:docChgLst>
    <pc:chgData name="Jacinta Sillince" userId="dce65f0e-a66c-46c6-94da-23ba09282ee8" providerId="ADAL" clId="{C119CABF-669C-49BB-BBF9-0F9D786CD106}"/>
    <pc:docChg chg="modSld">
      <pc:chgData name="Jacinta Sillince" userId="dce65f0e-a66c-46c6-94da-23ba09282ee8" providerId="ADAL" clId="{C119CABF-669C-49BB-BBF9-0F9D786CD106}" dt="2024-03-10T21:28:05.463" v="155" actId="20577"/>
      <pc:docMkLst>
        <pc:docMk/>
      </pc:docMkLst>
      <pc:sldChg chg="modSp mod">
        <pc:chgData name="Jacinta Sillince" userId="dce65f0e-a66c-46c6-94da-23ba09282ee8" providerId="ADAL" clId="{C119CABF-669C-49BB-BBF9-0F9D786CD106}" dt="2024-03-10T21:12:18.594" v="0" actId="20577"/>
        <pc:sldMkLst>
          <pc:docMk/>
          <pc:sldMk cId="0" sldId="256"/>
        </pc:sldMkLst>
      </pc:sldChg>
      <pc:sldChg chg="modSp mod">
        <pc:chgData name="Jacinta Sillince" userId="dce65f0e-a66c-46c6-94da-23ba09282ee8" providerId="ADAL" clId="{C119CABF-669C-49BB-BBF9-0F9D786CD106}" dt="2024-03-10T21:28:05.463" v="155" actId="20577"/>
        <pc:sldMkLst>
          <pc:docMk/>
          <pc:sldMk cId="0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BAB42-6E88-46DA-A674-8800A4CBFD26}" type="datetimeFigureOut">
              <a:rPr lang="en-AU" smtClean="0"/>
              <a:t>5/02/2026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00406-0870-4DDB-935E-66FF6E8D07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747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10223689"/>
            <a:ext cx="7683702" cy="468311"/>
            <a:chOff x="0" y="0"/>
            <a:chExt cx="4471308" cy="27252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471308" cy="272520"/>
            </a:xfrm>
            <a:custGeom>
              <a:avLst/>
              <a:gdLst/>
              <a:ahLst/>
              <a:cxnLst/>
              <a:rect l="l" t="t" r="r" b="b"/>
              <a:pathLst>
                <a:path w="4471308" h="272520">
                  <a:moveTo>
                    <a:pt x="0" y="0"/>
                  </a:moveTo>
                  <a:lnTo>
                    <a:pt x="4471308" y="0"/>
                  </a:lnTo>
                  <a:lnTo>
                    <a:pt x="4471308" y="272520"/>
                  </a:lnTo>
                  <a:lnTo>
                    <a:pt x="0" y="272520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1285" tIns="31285" rIns="31285" bIns="31285" rtlCol="0" anchor="ctr"/>
            <a:lstStyle/>
            <a:p>
              <a:pPr algn="ctr">
                <a:lnSpc>
                  <a:spcPts val="1207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36044" y="141728"/>
            <a:ext cx="1274020" cy="369504"/>
          </a:xfrm>
          <a:prstGeom prst="rect">
            <a:avLst/>
          </a:prstGeom>
        </p:spPr>
      </p:pic>
      <p:graphicFrame>
        <p:nvGraphicFramePr>
          <p:cNvPr id="6" name="Table 6"/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2612925288"/>
              </p:ext>
            </p:extLst>
          </p:nvPr>
        </p:nvGraphicFramePr>
        <p:xfrm>
          <a:off x="478314" y="1760410"/>
          <a:ext cx="6603372" cy="7366000"/>
        </p:xfrm>
        <a:graphic>
          <a:graphicData uri="http://schemas.openxmlformats.org/drawingml/2006/table">
            <a:tbl>
              <a:tblPr/>
              <a:tblGrid>
                <a:gridCol w="200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7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4392">
                <a:tc gridSpan="3"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Australian Curriculum </a:t>
                      </a: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This lesson plan could be used to support the teaching and learning of the following outcomes from the Australian Curriculum.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Stage 2: English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Year 3: </a:t>
                      </a:r>
                    </a:p>
                    <a:p>
                      <a:pPr marL="171450" indent="-171450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Understand how different types of texts vary in use of language choices, depending on their purpose and context (for example, tense and types of sentences) (ACELA1478).</a:t>
                      </a:r>
                    </a:p>
                    <a:p>
                      <a:pPr marL="171450" indent="-171450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Plan, draft and publish imaginative, informative and persuasive texts demonstrating increasing control over text structures and language features and selecting print, and multimodal elements appropriate to the audience and purpose (ACELY1682).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NSW Syllabus Links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Stage 1: English (EN1-OLC-01)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Stage 2: English (EN2-1A) 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Stage 3: English (EN3-1A)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Australian Curriculum </a:t>
                      </a:r>
                      <a:endParaRPr lang="en-US" sz="1100"/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This lesson plan could be used to support the teaching and learning of the following outcomes from the Australian Curriculum.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Stage 2: Being Healthy, Safe and Active.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Identify and practise strategies to promote health, safety, and wellbeing (ACPPS036).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Year 4: Science (Biological Sciences)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Living things depend on each other and the environment to survive (ACSSU073).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Australian Curriculum </a:t>
                      </a:r>
                      <a:endParaRPr lang="en-US" sz="1100"/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This lesson plan could be used to support the teaching and learning of the following outcomes from the Australian Curriculum.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Stage 2: Being Healthy, Safe and Active.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Identify and practise strategies to promote health, safety, and wellbeing (ACPPS036).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Year 4: Science (Biological Sciences)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Living things depend on each other and the environment to survive (ACSSU073).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855">
                <a:tc rowSpan="2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Aims + Learning Objectives:</a:t>
                      </a: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b="1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Aim:</a:t>
                      </a:r>
                      <a:endParaRPr lang="en-US" sz="11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Students are introduced to the term stereotype. They will explore how negative stereotyping can lead to harmful and misleading messaging around certain animals.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Learning Objectives:</a:t>
                      </a: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Describe some common animal stereotypes </a:t>
                      </a:r>
                    </a:p>
                    <a:p>
                      <a:pPr marL="237491" lvl="1" indent="-118745">
                        <a:lnSpc>
                          <a:spcPts val="1540"/>
                        </a:lnSpc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Justify whether you think these stereotypes are unfair or misleading </a:t>
                      </a:r>
                    </a:p>
                    <a:p>
                      <a:pPr marL="237491" lvl="1" indent="-118745">
                        <a:lnSpc>
                          <a:spcPts val="1540"/>
                        </a:lnSpc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Speculate how these stereotypes can be harmful</a:t>
                      </a:r>
                      <a:endParaRPr lang="en-US" sz="1100" b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Success Criteria + Evaluation </a:t>
                      </a: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Students complete the Animal Stereotype writing task.</a:t>
                      </a:r>
                      <a:endParaRPr lang="en-US" sz="1100" b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endParaRPr lang="en-US" sz="1100" b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Evaluation: </a:t>
                      </a: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mpleted by the RSPCA NSW educator during part-one (incursion) and part-three (on-site excursion) of the series.</a:t>
                      </a: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Resources</a:t>
                      </a:r>
                      <a:endParaRPr lang="en-US" sz="11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Teacher:</a:t>
                      </a:r>
                    </a:p>
                    <a:p>
                      <a:pPr marL="237491" lvl="1" indent="-118745">
                        <a:lnSpc>
                          <a:spcPts val="1540"/>
                        </a:lnSpc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Smartboard/projector</a:t>
                      </a:r>
                    </a:p>
                    <a:p>
                      <a:pPr marL="237491" lvl="1" indent="-118745">
                        <a:lnSpc>
                          <a:spcPts val="1540"/>
                        </a:lnSpc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RSPCA NSW Animal Stereotype PowerPoint presentation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Student:</a:t>
                      </a:r>
                    </a:p>
                    <a:p>
                      <a:pPr marL="237491" lvl="1" indent="-118745">
                        <a:lnSpc>
                          <a:spcPts val="1540"/>
                        </a:lnSpc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Pencil / pens</a:t>
                      </a:r>
                    </a:p>
                    <a:p>
                      <a:pPr marL="237491" lvl="1" indent="-118745">
                        <a:lnSpc>
                          <a:spcPts val="1540"/>
                        </a:lnSpc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Lined writing paper/their English book</a:t>
                      </a:r>
                    </a:p>
                    <a:p>
                      <a:pPr marL="118746" lvl="1" indent="0">
                        <a:lnSpc>
                          <a:spcPts val="1540"/>
                        </a:lnSpc>
                        <a:buFont typeface="Arial"/>
                        <a:buNone/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990">
                <a:tc v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Roboto Bold"/>
                        </a:rPr>
                        <a:t>Aim:</a:t>
                      </a:r>
                      <a:endParaRPr lang="en-US" sz="1100"/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Students are introduced to the construct of wellbeing as explore the parallels between the needs of humans and animals.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Key / New words:</a:t>
                      </a:r>
                      <a:endParaRPr lang="en-US" sz="11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Stereotype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Persuasive writing </a:t>
                      </a: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Preparation</a:t>
                      </a:r>
                      <a:endParaRPr lang="en-US" sz="11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171450" indent="-171450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Print out writing worksheet</a:t>
                      </a: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5624" y="1398724"/>
            <a:ext cx="6805136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>
                <a:solidFill>
                  <a:srgbClr val="0099CC"/>
                </a:solidFill>
                <a:latin typeface="Roboto Bold"/>
              </a:rPr>
              <a:t>Animal Stereotypes Lesson Plan </a:t>
            </a:r>
            <a:r>
              <a:rPr lang="en-US" sz="1600" dirty="0">
                <a:solidFill>
                  <a:srgbClr val="0099CC"/>
                </a:solidFill>
                <a:latin typeface="Roboto Bold"/>
              </a:rPr>
              <a:t>(English: Persuasive Writing) </a:t>
            </a:r>
          </a:p>
        </p:txBody>
      </p:sp>
      <p:pic>
        <p:nvPicPr>
          <p:cNvPr id="9" name="Picture 9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5624" y="337280"/>
            <a:ext cx="1436231" cy="41872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1AC2B85-65A4-BC9A-EC0A-DC77B6D92D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2494345" y="10275281"/>
            <a:ext cx="4908550" cy="365125"/>
          </a:xfrm>
        </p:spPr>
        <p:txBody>
          <a:bodyPr/>
          <a:lstStyle/>
          <a:p>
            <a:r>
              <a:rPr lang="en-US" sz="1000" dirty="0">
                <a:solidFill>
                  <a:schemeClr val="bg1"/>
                </a:solidFill>
                <a:latin typeface="Roboto"/>
              </a:rPr>
              <a:t>Animal Stereotypes Lesson Plan  |  Page </a:t>
            </a:r>
            <a:fld id="{B6F15528-21DE-4FAA-801E-634DDDAF4B2B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1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1269870656"/>
              </p:ext>
            </p:extLst>
          </p:nvPr>
        </p:nvGraphicFramePr>
        <p:xfrm>
          <a:off x="463750" y="1070423"/>
          <a:ext cx="6597126" cy="8120084"/>
        </p:xfrm>
        <a:graphic>
          <a:graphicData uri="http://schemas.openxmlformats.org/drawingml/2006/table">
            <a:tbl>
              <a:tblPr/>
              <a:tblGrid>
                <a:gridCol w="888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9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8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020">
                <a:tc>
                  <a:txBody>
                    <a:bodyPr/>
                    <a:lstStyle/>
                    <a:p>
                      <a:pPr algn="ctr">
                        <a:lnSpc>
                          <a:spcPts val="1508"/>
                        </a:lnSpc>
                        <a:defRPr/>
                      </a:pPr>
                      <a:r>
                        <a:rPr lang="en-US" sz="1077">
                          <a:solidFill>
                            <a:srgbClr val="FFFFFF"/>
                          </a:solidFill>
                          <a:latin typeface="Roboto Bold"/>
                        </a:rPr>
                        <a:t>Group size</a:t>
                      </a: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1F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Roboto Bold"/>
                        </a:rPr>
                        <a:t>Description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1F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Roboto Bold"/>
                        </a:rPr>
                        <a:t>Time</a:t>
                      </a: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1F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881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Opener: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 Bold"/>
                        </a:rPr>
                        <a:t>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Using the Lesson Presentation, introduce the lesson and go through the Lesson Objectives. Ask student whether they have heard of the word ‘stereotype’ before. 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5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2140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 Respond: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 Bold"/>
                        </a:rPr>
                        <a:t>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Using the Lesson Presentation, ask students what words come to mind when shown the animals on slides 4-7. 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5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4036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45B5DA"/>
                          </a:solidFill>
                          <a:latin typeface="Roboto Bold" panose="02000000000000000000" charset="0"/>
                          <a:ea typeface="Roboto Bold" panose="02000000000000000000" charset="0"/>
                          <a:cs typeface="Roboto Bold" panose="02000000000000000000" charset="0"/>
                        </a:rPr>
                        <a:t>Brainstorm: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 "/>
                          <a:ea typeface="Roboto Bold" panose="02000000000000000000" charset="0"/>
                          <a:cs typeface="Roboto Bold" panose="02000000000000000000" charset="0"/>
                        </a:rPr>
                        <a:t>With a partner, have students think of another example of a misleading stereotype. Have a few students share their examples with the class.</a:t>
                      </a: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2 minutes</a:t>
                      </a:r>
                      <a:endParaRPr lang="en-US" sz="1100" dirty="0"/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717335"/>
                  </a:ext>
                </a:extLst>
              </a:tr>
              <a:tr h="836053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Put it all together: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 Reiterate the meaning of a stereotype and their potential to cause people to treat animals unfairly. 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3 minutes</a:t>
                      </a:r>
                      <a:endParaRPr lang="en-US" sz="1100" dirty="0"/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4047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Introduce writing task.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Using the Lesson Presentation, introduce the persuasive writing task to the class. Discuss the purpose of persuasive text relevant to your class's experience/ability/independence.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/>
                          <a:ea typeface="+mn-ea"/>
                          <a:cs typeface="+mn-cs"/>
                        </a:rPr>
                        <a:t>10 minutes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1433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Write it: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Have students write a news article or letter on their chosen animal. Optional – allow time for research subject to available resources.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20+ minutes</a:t>
                      </a:r>
                      <a:endParaRPr lang="en-US" sz="1100" dirty="0"/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3054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99CC"/>
                          </a:solidFill>
                          <a:effectLst/>
                          <a:uLnTx/>
                          <a:uFillTx/>
                          <a:latin typeface="Roboto Bold"/>
                          <a:ea typeface="+mn-ea"/>
                          <a:cs typeface="+mn-cs"/>
                        </a:rPr>
                        <a:t>Wrap it up (plenary) 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/>
                          <a:ea typeface="+mn-ea"/>
                          <a:cs typeface="+mn-cs"/>
                        </a:rPr>
                        <a:t>Have students choose one sentence from their writing piece and share it with their </a:t>
                      </a:r>
                      <a:r>
                        <a:rPr kumimoji="0" lang="en-US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/>
                          <a:ea typeface="+mn-ea"/>
                          <a:cs typeface="+mn-cs"/>
                        </a:rPr>
                        <a:t>neighbour</a:t>
                      </a: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/>
                          <a:ea typeface="+mn-ea"/>
                          <a:cs typeface="+mn-cs"/>
                        </a:rPr>
                        <a:t>. 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5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519">
                <a:tc>
                  <a:txBody>
                    <a:bodyPr/>
                    <a:lstStyle/>
                    <a:p>
                      <a:pPr algn="l">
                        <a:lnSpc>
                          <a:spcPts val="1508"/>
                        </a:lnSpc>
                        <a:defRPr/>
                      </a:pP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                                                                                                                  Total </a:t>
                      </a: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50+ Minutes</a:t>
                      </a:r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9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May be extended across multiple lessons subject to time constraints.</a:t>
                      </a:r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9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646473" y="2497453"/>
            <a:ext cx="576607" cy="576607"/>
            <a:chOff x="0" y="0"/>
            <a:chExt cx="768809" cy="768809"/>
          </a:xfrm>
        </p:grpSpPr>
        <p:pic>
          <p:nvPicPr>
            <p:cNvPr id="12" name="Picture 12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11262" y="296067"/>
              <a:ext cx="396985" cy="33594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62359" y="106466"/>
              <a:ext cx="396985" cy="335949"/>
            </a:xfrm>
            <a:prstGeom prst="rect">
              <a:avLst/>
            </a:prstGeom>
          </p:spPr>
        </p:pic>
        <p:grpSp>
          <p:nvGrpSpPr>
            <p:cNvPr id="14" name="Group 14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768809" cy="768809"/>
              <a:chOff x="0" y="0"/>
              <a:chExt cx="812800" cy="812800"/>
            </a:xfrm>
          </p:grpSpPr>
          <p:sp>
            <p:nvSpPr>
              <p:cNvPr id="15" name="Freeform 15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>
                <a:solidFill>
                  <a:srgbClr val="73C167"/>
                </a:solidFill>
              </a:ln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6" name="TextBox 16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sp>
        <p:nvSpPr>
          <p:cNvPr id="18" name="TextBox 1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3750" y="808299"/>
            <a:ext cx="2673026" cy="237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dirty="0">
                <a:solidFill>
                  <a:srgbClr val="231F20"/>
                </a:solidFill>
                <a:latin typeface="Roboto Bold"/>
              </a:rPr>
              <a:t>Learning Sequence</a:t>
            </a:r>
          </a:p>
        </p:txBody>
      </p:sp>
      <p:grpSp>
        <p:nvGrpSpPr>
          <p:cNvPr id="19" name="Group 19"/>
          <p:cNvGrpSpPr>
            <a:grpSpLocks noGrp="1" noUngrp="1" noRot="1" noMove="1" noResize="1"/>
          </p:cNvGrpSpPr>
          <p:nvPr/>
        </p:nvGrpSpPr>
        <p:grpSpPr>
          <a:xfrm>
            <a:off x="0" y="10223689"/>
            <a:ext cx="7683702" cy="468311"/>
            <a:chOff x="0" y="0"/>
            <a:chExt cx="4471308" cy="272520"/>
          </a:xfrm>
        </p:grpSpPr>
        <p:sp>
          <p:nvSpPr>
            <p:cNvPr id="20" name="Freeform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471308" cy="272520"/>
            </a:xfrm>
            <a:custGeom>
              <a:avLst/>
              <a:gdLst/>
              <a:ahLst/>
              <a:cxnLst/>
              <a:rect l="l" t="t" r="r" b="b"/>
              <a:pathLst>
                <a:path w="4471308" h="272520">
                  <a:moveTo>
                    <a:pt x="0" y="0"/>
                  </a:moveTo>
                  <a:lnTo>
                    <a:pt x="4471308" y="0"/>
                  </a:lnTo>
                  <a:lnTo>
                    <a:pt x="4471308" y="272520"/>
                  </a:lnTo>
                  <a:lnTo>
                    <a:pt x="0" y="272520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21" name="TextBox 2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1285" tIns="31285" rIns="31285" bIns="31285" rtlCol="0" anchor="ctr"/>
            <a:lstStyle/>
            <a:p>
              <a:pPr algn="ctr">
                <a:lnSpc>
                  <a:spcPts val="1207"/>
                </a:lnSpc>
              </a:pPr>
              <a:endParaRPr/>
            </a:p>
          </p:txBody>
        </p:sp>
      </p:grpSp>
      <p:grpSp>
        <p:nvGrpSpPr>
          <p:cNvPr id="29" name="Group 29"/>
          <p:cNvGrpSpPr>
            <a:grpSpLocks noGrp="1" noUngrp="1" noRot="1" noMove="1" noResize="1"/>
          </p:cNvGrpSpPr>
          <p:nvPr/>
        </p:nvGrpSpPr>
        <p:grpSpPr>
          <a:xfrm>
            <a:off x="644747" y="4330045"/>
            <a:ext cx="576607" cy="576607"/>
            <a:chOff x="0" y="0"/>
            <a:chExt cx="768809" cy="768809"/>
          </a:xfrm>
        </p:grpSpPr>
        <p:pic>
          <p:nvPicPr>
            <p:cNvPr id="30" name="Picture 30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11262" y="296067"/>
              <a:ext cx="396985" cy="335949"/>
            </a:xfrm>
            <a:prstGeom prst="rect">
              <a:avLst/>
            </a:prstGeom>
          </p:spPr>
        </p:pic>
        <p:pic>
          <p:nvPicPr>
            <p:cNvPr id="31" name="Picture 3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62359" y="106466"/>
              <a:ext cx="396985" cy="335949"/>
            </a:xfrm>
            <a:prstGeom prst="rect">
              <a:avLst/>
            </a:prstGeom>
          </p:spPr>
        </p:pic>
        <p:grpSp>
          <p:nvGrpSpPr>
            <p:cNvPr id="32" name="Group 32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768809" cy="768809"/>
              <a:chOff x="0" y="0"/>
              <a:chExt cx="812800" cy="812800"/>
            </a:xfrm>
          </p:grpSpPr>
          <p:sp>
            <p:nvSpPr>
              <p:cNvPr id="33" name="Freeform 33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>
                <a:solidFill>
                  <a:srgbClr val="73C167"/>
                </a:solidFill>
              </a:ln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34" name="TextBox 34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pic>
        <p:nvPicPr>
          <p:cNvPr id="53" name="Picture 5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5624" y="337280"/>
            <a:ext cx="1436231" cy="418720"/>
          </a:xfrm>
          <a:prstGeom prst="rect">
            <a:avLst/>
          </a:prstGeom>
        </p:spPr>
      </p:pic>
      <p:sp>
        <p:nvSpPr>
          <p:cNvPr id="54" name="Slide Number Placeholder 9">
            <a:extLst>
              <a:ext uri="{FF2B5EF4-FFF2-40B4-BE49-F238E27FC236}">
                <a16:creationId xmlns:a16="http://schemas.microsoft.com/office/drawing/2014/main" id="{B9B0D9FF-6F47-C44B-991E-E4B51321B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2494345" y="10275281"/>
            <a:ext cx="4908550" cy="365125"/>
          </a:xfrm>
        </p:spPr>
        <p:txBody>
          <a:bodyPr/>
          <a:lstStyle/>
          <a:p>
            <a:r>
              <a:rPr lang="en-US" sz="1000" dirty="0">
                <a:solidFill>
                  <a:schemeClr val="bg1"/>
                </a:solidFill>
                <a:latin typeface="Roboto"/>
              </a:rPr>
              <a:t>Animal Stereotypes Lesson Plan  |  Page </a:t>
            </a:r>
            <a:fld id="{B6F15528-21DE-4FAA-801E-634DDDAF4B2B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2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5" name="Group 11">
            <a:extLst>
              <a:ext uri="{FF2B5EF4-FFF2-40B4-BE49-F238E27FC236}">
                <a16:creationId xmlns:a16="http://schemas.microsoft.com/office/drawing/2014/main" id="{67260D91-50D5-5BF0-0A09-35FE2FD9B53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19192" y="1579798"/>
            <a:ext cx="576607" cy="576607"/>
            <a:chOff x="0" y="0"/>
            <a:chExt cx="768809" cy="768809"/>
          </a:xfrm>
        </p:grpSpPr>
        <p:pic>
          <p:nvPicPr>
            <p:cNvPr id="56" name="Picture 12">
              <a:extLst>
                <a:ext uri="{FF2B5EF4-FFF2-40B4-BE49-F238E27FC236}">
                  <a16:creationId xmlns:a16="http://schemas.microsoft.com/office/drawing/2014/main" id="{EF4F6EFD-B7C3-922C-F258-F96281C83EC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11262" y="296067"/>
              <a:ext cx="396985" cy="335949"/>
            </a:xfrm>
            <a:prstGeom prst="rect">
              <a:avLst/>
            </a:prstGeom>
          </p:spPr>
        </p:pic>
        <p:pic>
          <p:nvPicPr>
            <p:cNvPr id="57" name="Picture 13">
              <a:extLst>
                <a:ext uri="{FF2B5EF4-FFF2-40B4-BE49-F238E27FC236}">
                  <a16:creationId xmlns:a16="http://schemas.microsoft.com/office/drawing/2014/main" id="{B9C5040E-9947-8787-980B-EE255675023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62359" y="106466"/>
              <a:ext cx="396985" cy="335949"/>
            </a:xfrm>
            <a:prstGeom prst="rect">
              <a:avLst/>
            </a:prstGeom>
          </p:spPr>
        </p:pic>
        <p:grpSp>
          <p:nvGrpSpPr>
            <p:cNvPr id="58" name="Group 14">
              <a:extLst>
                <a:ext uri="{FF2B5EF4-FFF2-40B4-BE49-F238E27FC236}">
                  <a16:creationId xmlns:a16="http://schemas.microsoft.com/office/drawing/2014/main" id="{C7773DEE-8EDC-D63C-8DC0-BB7BBF6A53A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768809" cy="768809"/>
              <a:chOff x="0" y="0"/>
              <a:chExt cx="812800" cy="812800"/>
            </a:xfrm>
          </p:grpSpPr>
          <p:sp>
            <p:nvSpPr>
              <p:cNvPr id="59" name="Freeform 15">
                <a:extLst>
                  <a:ext uri="{FF2B5EF4-FFF2-40B4-BE49-F238E27FC236}">
                    <a16:creationId xmlns:a16="http://schemas.microsoft.com/office/drawing/2014/main" id="{87EA1ADF-6EF3-4EE0-7430-B9DC680C952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>
                <a:solidFill>
                  <a:srgbClr val="73C167"/>
                </a:solidFill>
              </a:ln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60" name="TextBox 16">
                <a:extLst>
                  <a:ext uri="{FF2B5EF4-FFF2-40B4-BE49-F238E27FC236}">
                    <a16:creationId xmlns:a16="http://schemas.microsoft.com/office/drawing/2014/main" id="{4433C914-CFAE-BFEA-16BB-0F9CAC06BBF3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pic>
        <p:nvPicPr>
          <p:cNvPr id="4" name="Picture 17">
            <a:extLst>
              <a:ext uri="{FF2B5EF4-FFF2-40B4-BE49-F238E27FC236}">
                <a16:creationId xmlns:a16="http://schemas.microsoft.com/office/drawing/2014/main" id="{C635A44B-F486-6252-6968-90C35978E3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95456" y="5973859"/>
            <a:ext cx="411228" cy="3809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E248D12B-7AFE-0647-E458-E011524DC9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62371" y="6872856"/>
            <a:ext cx="490248" cy="414872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D0286F8F-3AF2-4D91-5181-9C34818717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55946" y="3544471"/>
            <a:ext cx="490248" cy="414872"/>
          </a:xfrm>
          <a:prstGeom prst="rect">
            <a:avLst/>
          </a:prstGeom>
        </p:spPr>
      </p:pic>
      <p:grpSp>
        <p:nvGrpSpPr>
          <p:cNvPr id="24" name="Group 29">
            <a:extLst>
              <a:ext uri="{FF2B5EF4-FFF2-40B4-BE49-F238E27FC236}">
                <a16:creationId xmlns:a16="http://schemas.microsoft.com/office/drawing/2014/main" id="{798CFA21-AFBA-723A-8722-9C21E000EF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46033" y="5046861"/>
            <a:ext cx="576607" cy="576607"/>
            <a:chOff x="0" y="0"/>
            <a:chExt cx="768809" cy="768809"/>
          </a:xfrm>
        </p:grpSpPr>
        <p:pic>
          <p:nvPicPr>
            <p:cNvPr id="25" name="Picture 30">
              <a:extLst>
                <a:ext uri="{FF2B5EF4-FFF2-40B4-BE49-F238E27FC236}">
                  <a16:creationId xmlns:a16="http://schemas.microsoft.com/office/drawing/2014/main" id="{A00FCF81-F1FB-961A-4AA3-85A1B678489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11262" y="296067"/>
              <a:ext cx="396985" cy="335949"/>
            </a:xfrm>
            <a:prstGeom prst="rect">
              <a:avLst/>
            </a:prstGeom>
          </p:spPr>
        </p:pic>
        <p:pic>
          <p:nvPicPr>
            <p:cNvPr id="26" name="Picture 31">
              <a:extLst>
                <a:ext uri="{FF2B5EF4-FFF2-40B4-BE49-F238E27FC236}">
                  <a16:creationId xmlns:a16="http://schemas.microsoft.com/office/drawing/2014/main" id="{C52A94E3-BF58-0165-A101-C718058247B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62359" y="106466"/>
              <a:ext cx="396985" cy="335949"/>
            </a:xfrm>
            <a:prstGeom prst="rect">
              <a:avLst/>
            </a:prstGeom>
          </p:spPr>
        </p:pic>
        <p:grpSp>
          <p:nvGrpSpPr>
            <p:cNvPr id="27" name="Group 32">
              <a:extLst>
                <a:ext uri="{FF2B5EF4-FFF2-40B4-BE49-F238E27FC236}">
                  <a16:creationId xmlns:a16="http://schemas.microsoft.com/office/drawing/2014/main" id="{4F70EA1E-75BE-7121-9F98-A9B1CE9B4C8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768809" cy="768809"/>
              <a:chOff x="0" y="0"/>
              <a:chExt cx="812800" cy="812800"/>
            </a:xfrm>
          </p:grpSpPr>
          <p:sp>
            <p:nvSpPr>
              <p:cNvPr id="28" name="Freeform 33">
                <a:extLst>
                  <a:ext uri="{FF2B5EF4-FFF2-40B4-BE49-F238E27FC236}">
                    <a16:creationId xmlns:a16="http://schemas.microsoft.com/office/drawing/2014/main" id="{C45B7C17-FAE8-5FD2-F78D-E15E68A2D95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>
                <a:solidFill>
                  <a:srgbClr val="73C167"/>
                </a:solidFill>
              </a:ln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5C44FB9-B8DA-A4D9-708A-DD7143BC199A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4DA7441F4EED41A0C01C860832D7AE" ma:contentTypeVersion="21" ma:contentTypeDescription="Create a new document." ma:contentTypeScope="" ma:versionID="fda68769bc9dc931c86b7cc21043eac2">
  <xsd:schema xmlns:xsd="http://www.w3.org/2001/XMLSchema" xmlns:xs="http://www.w3.org/2001/XMLSchema" xmlns:p="http://schemas.microsoft.com/office/2006/metadata/properties" xmlns:ns1="http://schemas.microsoft.com/sharepoint/v3" xmlns:ns2="81404de7-e764-423a-8aba-3d5afe5c8fff" xmlns:ns3="5fdfd93b-8220-4cc8-bf9e-72ed2f555d2a" targetNamespace="http://schemas.microsoft.com/office/2006/metadata/properties" ma:root="true" ma:fieldsID="09fdfec2122e92ce0956f70771993c2d" ns1:_="" ns2:_="" ns3:_="">
    <xsd:import namespace="http://schemas.microsoft.com/sharepoint/v3"/>
    <xsd:import namespace="81404de7-e764-423a-8aba-3d5afe5c8fff"/>
    <xsd:import namespace="5fdfd93b-8220-4cc8-bf9e-72ed2f555d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04de7-e764-423a-8aba-3d5afe5c8f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45687e7-3921-41ab-a5cf-cc271e7da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dfd93b-8220-4cc8-bf9e-72ed2f555d2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63f8dbf-9884-4908-9d48-443c08cab019}" ma:internalName="TaxCatchAll" ma:showField="CatchAllData" ma:web="5fdfd93b-8220-4cc8-bf9e-72ed2f555d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dfd93b-8220-4cc8-bf9e-72ed2f555d2a" xsi:nil="true"/>
    <lcf76f155ced4ddcb4097134ff3c332f xmlns="81404de7-e764-423a-8aba-3d5afe5c8fff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B0AF556-B3A9-4A1A-9E4C-F3D3AA6CF4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4ABAFD-07E1-41F8-923B-101640A670AC}"/>
</file>

<file path=customXml/itemProps3.xml><?xml version="1.0" encoding="utf-8"?>
<ds:datastoreItem xmlns:ds="http://schemas.openxmlformats.org/officeDocument/2006/customXml" ds:itemID="{AACA52E4-D1C1-4CA4-8ED8-492E3FE58EFD}">
  <ds:schemaRefs>
    <ds:schemaRef ds:uri="http://schemas.microsoft.com/office/2006/metadata/properties"/>
    <ds:schemaRef ds:uri="http://schemas.microsoft.com/office/infopath/2007/PartnerControls"/>
    <ds:schemaRef ds:uri="535550ea-cc2a-47bd-808b-809a4479df08"/>
    <ds:schemaRef ds:uri="5fdfd93b-8220-4cc8-bf9e-72ed2f555d2a"/>
    <ds:schemaRef ds:uri="81404de7-e764-423a-8aba-3d5afe5c8fff"/>
    <ds:schemaRef ds:uri="http://schemas.microsoft.com/sharepoint/v3"/>
    <ds:schemaRef ds:uri="cef4f90b-fe86-495c-9897-4b4ec6705f3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499</Words>
  <Application>Microsoft Office PowerPoint</Application>
  <PresentationFormat>Custom</PresentationFormat>
  <Paragraphs>65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Roboto</vt:lpstr>
      <vt:lpstr>Roboto Bold</vt:lpstr>
      <vt:lpstr>Roboto 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RSPCA23075_23 AWARE 3-part Lesson Package - Less Plan Template</dc:title>
  <dc:creator>Jacinta Sillince</dc:creator>
  <cp:lastModifiedBy>Tania Otoya</cp:lastModifiedBy>
  <cp:revision>7</cp:revision>
  <dcterms:created xsi:type="dcterms:W3CDTF">2006-08-16T00:00:00Z</dcterms:created>
  <dcterms:modified xsi:type="dcterms:W3CDTF">2026-02-05T03:46:15Z</dcterms:modified>
  <dc:identifier>DAFdWvfs2l0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0x0101003E4DA7441F4EED41A0C01C860832D7AE</vt:lpwstr>
  </property>
  <property fmtid="{D5CDD505-2E9C-101B-9397-08002B2CF9AE}" pid="3" name="MediaServiceImageTags">
    <vt:lpwstr/>
  </property>
</Properties>
</file>